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1"/>
  </p:sldMasterIdLst>
  <p:notesMasterIdLst>
    <p:notesMasterId r:id="rId25"/>
  </p:notesMasterIdLst>
  <p:sldIdLst>
    <p:sldId id="264" r:id="rId2"/>
    <p:sldId id="257" r:id="rId3"/>
    <p:sldId id="265" r:id="rId4"/>
    <p:sldId id="283" r:id="rId5"/>
    <p:sldId id="285" r:id="rId6"/>
    <p:sldId id="284" r:id="rId7"/>
    <p:sldId id="272" r:id="rId8"/>
    <p:sldId id="275" r:id="rId9"/>
    <p:sldId id="288" r:id="rId10"/>
    <p:sldId id="290" r:id="rId11"/>
    <p:sldId id="289" r:id="rId12"/>
    <p:sldId id="266" r:id="rId13"/>
    <p:sldId id="282" r:id="rId14"/>
    <p:sldId id="276" r:id="rId15"/>
    <p:sldId id="277" r:id="rId16"/>
    <p:sldId id="267" r:id="rId17"/>
    <p:sldId id="268" r:id="rId18"/>
    <p:sldId id="291" r:id="rId19"/>
    <p:sldId id="269" r:id="rId20"/>
    <p:sldId id="278" r:id="rId21"/>
    <p:sldId id="280" r:id="rId22"/>
    <p:sldId id="287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8C9AB-43B5-1246-9BBA-526E9B651DEB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A07DE-D50E-3243-B9A0-7EE0EC17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85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using Jupiter.</a:t>
            </a:r>
            <a:r>
              <a:rPr lang="en-US" baseline="0" dirty="0" smtClean="0"/>
              <a:t> Is a website where you can see homework, calendar and grades. Each parent and student have their own user name and password.</a:t>
            </a:r>
          </a:p>
          <a:p>
            <a:r>
              <a:rPr lang="en-US" baseline="0" dirty="0" smtClean="0"/>
              <a:t>You will receive an email to set you password at the beginning of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Nation</a:t>
            </a:r>
            <a:r>
              <a:rPr lang="en-US" baseline="0" dirty="0" smtClean="0"/>
              <a:t>wide standardized assessment taken online for grades 6</a:t>
            </a:r>
            <a:r>
              <a:rPr lang="en-US" baseline="30000" dirty="0" smtClean="0"/>
              <a:t>th</a:t>
            </a:r>
            <a:r>
              <a:rPr lang="en-US" baseline="0" dirty="0" smtClean="0"/>
              <a:t> to 12</a:t>
            </a:r>
            <a:r>
              <a:rPr lang="en-US" baseline="30000" dirty="0" smtClean="0"/>
              <a:t>th</a:t>
            </a:r>
            <a:r>
              <a:rPr lang="en-US" baseline="0" dirty="0" smtClean="0"/>
              <a:t>. The district of Wayzata offers this opportunity to the High School students ONLY.</a:t>
            </a:r>
          </a:p>
          <a:p>
            <a:r>
              <a:rPr lang="en-US" baseline="0" dirty="0" smtClean="0"/>
              <a:t>We believed our students are ready.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7th year that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 participates in this assessment/contest.  Every year we have had excellent results, near 80% of our students received recognition (Gold, Silver or Bronze medals). For several years QT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were using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CMS computer lab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this test. Last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the NSE was taken in our location, using their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iPads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 more relax environment. $7 students are taking the exam this year (30 – 17)  next week.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3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curriculum at WHS</a:t>
            </a:r>
          </a:p>
          <a:p>
            <a:r>
              <a:rPr lang="en-US" dirty="0" smtClean="0"/>
              <a:t>As I told you before, our </a:t>
            </a:r>
            <a:r>
              <a:rPr lang="en-US" dirty="0" err="1" smtClean="0"/>
              <a:t>Que</a:t>
            </a:r>
            <a:r>
              <a:rPr lang="en-US" dirty="0" smtClean="0"/>
              <a:t> Tal students go directly to Spanish</a:t>
            </a:r>
            <a:r>
              <a:rPr lang="en-US" baseline="0" dirty="0" smtClean="0"/>
              <a:t> 3 at the HS and this year they can test for Spanish 4.</a:t>
            </a:r>
          </a:p>
          <a:p>
            <a:r>
              <a:rPr lang="en-US" baseline="0" dirty="0" smtClean="0"/>
              <a:t>We have some of our  Alumni here to talked about their experience with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Tal and with Spanish at WHS.</a:t>
            </a:r>
          </a:p>
          <a:p>
            <a:r>
              <a:rPr lang="en-US" baseline="0" dirty="0" smtClean="0"/>
              <a:t>We want you to ask them as many questions as you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0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curriculum at WHS</a:t>
            </a:r>
          </a:p>
          <a:p>
            <a:r>
              <a:rPr lang="en-US" dirty="0" smtClean="0"/>
              <a:t>As I told you before, our </a:t>
            </a:r>
            <a:r>
              <a:rPr lang="en-US" dirty="0" err="1" smtClean="0"/>
              <a:t>Que</a:t>
            </a:r>
            <a:r>
              <a:rPr lang="en-US" dirty="0" smtClean="0"/>
              <a:t> Tal students go directly to Spanish</a:t>
            </a:r>
            <a:r>
              <a:rPr lang="en-US" baseline="0" dirty="0" smtClean="0"/>
              <a:t> 3 at the HS and this year they can test for Spanish 4.</a:t>
            </a:r>
          </a:p>
          <a:p>
            <a:r>
              <a:rPr lang="en-US" baseline="0" dirty="0" smtClean="0"/>
              <a:t>We have some of our  Alumni here to talked about their experience with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Tal and with Spanish at WHS.</a:t>
            </a:r>
          </a:p>
          <a:p>
            <a:r>
              <a:rPr lang="en-US" baseline="0" dirty="0" smtClean="0"/>
              <a:t>We want you to ask them as many questions as you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0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64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64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Pesentar</a:t>
            </a:r>
            <a:r>
              <a:rPr lang="en-US" dirty="0" smtClean="0"/>
              <a:t> al </a:t>
            </a:r>
            <a:r>
              <a:rPr lang="en-US" dirty="0" err="1" smtClean="0"/>
              <a:t>equipo</a:t>
            </a:r>
            <a:r>
              <a:rPr lang="en-US" dirty="0" smtClean="0"/>
              <a:t>,</a:t>
            </a:r>
            <a:r>
              <a:rPr lang="en-US" baseline="0" dirty="0" smtClean="0"/>
              <a:t> Laura, Elena, Alejandra, Maria Alicia y Sonia. </a:t>
            </a:r>
            <a:r>
              <a:rPr lang="en-US" baseline="0" dirty="0" err="1" smtClean="0"/>
              <a:t>Cada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presenta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individualmente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want to tell you about our history here in </a:t>
            </a:r>
            <a:r>
              <a:rPr lang="en-US" dirty="0" err="1" smtClean="0"/>
              <a:t>Que</a:t>
            </a:r>
            <a:r>
              <a:rPr lang="en-US" dirty="0" smtClean="0"/>
              <a:t> 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0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4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Then 2 big changes happened: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</a:t>
            </a:r>
            <a:r>
              <a:rPr lang="en-US" dirty="0" smtClean="0"/>
              <a:t>e realize working in more advance grammar we were</a:t>
            </a:r>
            <a:r>
              <a:rPr lang="en-US" baseline="0" dirty="0" smtClean="0"/>
              <a:t> </a:t>
            </a:r>
            <a:r>
              <a:rPr lang="en-US" dirty="0" smtClean="0"/>
              <a:t>sacrificing conversation</a:t>
            </a:r>
            <a:r>
              <a:rPr lang="en-US" baseline="0" dirty="0" smtClean="0"/>
              <a:t> in class.  So we add an extra session every week, that we call Lab. This was free style conversation under teacher supervision, or reading activities.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other change was that the  district agree to work together, so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</a:t>
            </a:r>
            <a:r>
              <a:rPr lang="en-US" baseline="0" dirty="0" smtClean="0"/>
              <a:t> students instead of going to their regular Spanish class, they go to the media center and work in their assignments independently. All their assignments are given by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Tal Teachers.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4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2 years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realized than around 70% of our 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graders attend the Lab. We conducted surveys amongst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 families regarding schedule preferences. As a result,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 decided to have MS classes 3 days/week, starting 2014-2015 with our 6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graders.Next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our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6th and 7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gtaders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have classes 3 days/week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Eighth grade students will continue to have  a 2 days/week during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2015-2016.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how the schedule looks for their first semester at the MS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4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using Jupiter.</a:t>
            </a:r>
            <a:r>
              <a:rPr lang="en-US" baseline="0" dirty="0" smtClean="0"/>
              <a:t> Is a website where you can see homework, calendar and grades. Each parent and student have their own user name and password.</a:t>
            </a:r>
          </a:p>
          <a:p>
            <a:r>
              <a:rPr lang="en-US" baseline="0" dirty="0" smtClean="0"/>
              <a:t>You will receive an email to set you password at the beginning of the year.</a:t>
            </a:r>
          </a:p>
          <a:p>
            <a:r>
              <a:rPr lang="en-US" baseline="0" dirty="0" smtClean="0"/>
              <a:t>Every Quarter we inform the results to the district with a Pass or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Every Quarter we inform the results to the district with a Pass or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Every Quarter we inform the results to the district with a Pass or Fail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A07DE-D50E-3243-B9A0-7EE0EC178B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B8DDE0-5B31-2C43-875B-FEDFE335393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D74B6E-85F3-AA46-A9E1-329A29A21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jupitered.com/login/private.php?2740473-3-59004709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quatalwayzata.org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talwayzata.or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talwayzata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3729"/>
            <a:ext cx="7772400" cy="237489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BIENVENIDOS</a:t>
            </a:r>
            <a:r>
              <a:rPr lang="en-US" sz="7200" dirty="0" smtClean="0">
                <a:solidFill>
                  <a:srgbClr val="FFFF00"/>
                </a:solidFill>
              </a:rPr>
              <a:t/>
            </a:r>
            <a:br>
              <a:rPr lang="en-US" sz="7200" dirty="0" smtClean="0">
                <a:solidFill>
                  <a:srgbClr val="FFFF00"/>
                </a:solidFill>
              </a:rPr>
            </a:br>
            <a:r>
              <a:rPr lang="en-US" sz="2200" dirty="0" smtClean="0">
                <a:solidFill>
                  <a:srgbClr val="FFFF00"/>
                </a:solidFill>
              </a:rPr>
              <a:t>(WELCOME)</a:t>
            </a:r>
            <a:endParaRPr lang="en-US" sz="2200" dirty="0">
              <a:solidFill>
                <a:srgbClr val="FFFF00"/>
              </a:solidFill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15" y="5895711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308012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GRADES</a:t>
            </a:r>
          </a:p>
          <a:p>
            <a:pPr algn="l"/>
            <a:r>
              <a:rPr lang="en-US" sz="3200" dirty="0" smtClean="0"/>
              <a:t>-QT submit the grade to the district. </a:t>
            </a:r>
          </a:p>
          <a:p>
            <a:r>
              <a:rPr lang="en-US" sz="3200" dirty="0" smtClean="0"/>
              <a:t>(pass/fail)</a:t>
            </a:r>
          </a:p>
          <a:p>
            <a:endParaRPr lang="en-US" sz="6000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225462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GRADES</a:t>
            </a:r>
          </a:p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Jupiter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3201"/>
            <a:ext cx="8228013" cy="889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Our MS curriculum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3201"/>
            <a:ext cx="8228013" cy="889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Our MS curriculum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153490"/>
              </p:ext>
            </p:extLst>
          </p:nvPr>
        </p:nvGraphicFramePr>
        <p:xfrm>
          <a:off x="457198" y="1257300"/>
          <a:ext cx="816090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/>
                <a:gridCol w="1600200"/>
                <a:gridCol w="5341504"/>
              </a:tblGrid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Starts with </a:t>
                      </a:r>
                      <a:r>
                        <a:rPr lang="en-US" dirty="0" err="1" smtClean="0"/>
                        <a:t>Realidades</a:t>
                      </a:r>
                      <a:r>
                        <a:rPr lang="en-US" dirty="0" smtClean="0"/>
                        <a:t> 2 (Chapter 1-2 &amp; 3)</a:t>
                      </a:r>
                    </a:p>
                    <a:p>
                      <a:r>
                        <a:rPr lang="en-US" dirty="0" smtClean="0"/>
                        <a:t>National Spanish Examination Level 1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3201"/>
            <a:ext cx="8228013" cy="889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Our MS curriculum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928569"/>
              </p:ext>
            </p:extLst>
          </p:nvPr>
        </p:nvGraphicFramePr>
        <p:xfrm>
          <a:off x="457198" y="1257300"/>
          <a:ext cx="816090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/>
                <a:gridCol w="1600200"/>
                <a:gridCol w="5341504"/>
              </a:tblGrid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Starts with </a:t>
                      </a:r>
                      <a:r>
                        <a:rPr lang="en-US" dirty="0" err="1" smtClean="0"/>
                        <a:t>Realidades</a:t>
                      </a:r>
                      <a:r>
                        <a:rPr lang="en-US" dirty="0" smtClean="0"/>
                        <a:t> 2 (Chapter 1-2 &amp; 3)</a:t>
                      </a:r>
                    </a:p>
                    <a:p>
                      <a:r>
                        <a:rPr lang="en-US" dirty="0" smtClean="0"/>
                        <a:t>National Spanish Examination Level 1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Continues with </a:t>
                      </a:r>
                      <a:r>
                        <a:rPr lang="en-US" dirty="0" err="1" smtClean="0"/>
                        <a:t>Realidades</a:t>
                      </a:r>
                      <a:r>
                        <a:rPr lang="en-US" dirty="0" smtClean="0"/>
                        <a:t> 2 (Chapter 4,5</a:t>
                      </a:r>
                      <a:r>
                        <a:rPr lang="en-US" baseline="0" dirty="0" smtClean="0"/>
                        <a:t> &amp;</a:t>
                      </a:r>
                      <a:r>
                        <a:rPr lang="en-US" dirty="0" smtClean="0"/>
                        <a:t> 6)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3201"/>
            <a:ext cx="8228013" cy="889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Our MS curriculum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08655"/>
              </p:ext>
            </p:extLst>
          </p:nvPr>
        </p:nvGraphicFramePr>
        <p:xfrm>
          <a:off x="457198" y="1257300"/>
          <a:ext cx="816090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2"/>
                <a:gridCol w="1600200"/>
                <a:gridCol w="5341504"/>
              </a:tblGrid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Starts with </a:t>
                      </a:r>
                      <a:r>
                        <a:rPr lang="en-US" dirty="0" err="1" smtClean="0"/>
                        <a:t>Realidades</a:t>
                      </a:r>
                      <a:r>
                        <a:rPr lang="en-US" dirty="0" smtClean="0"/>
                        <a:t> 2 (Chapter 1-2 &amp; 3)</a:t>
                      </a:r>
                    </a:p>
                    <a:p>
                      <a:r>
                        <a:rPr lang="en-US" dirty="0" smtClean="0"/>
                        <a:t>National Spanish Examination Level 1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Continues with </a:t>
                      </a:r>
                      <a:r>
                        <a:rPr lang="en-US" dirty="0" err="1" smtClean="0"/>
                        <a:t>Realidades</a:t>
                      </a:r>
                      <a:r>
                        <a:rPr lang="en-US" dirty="0" smtClean="0"/>
                        <a:t> 2 (Chapter 4,5</a:t>
                      </a:r>
                      <a:r>
                        <a:rPr lang="en-US" baseline="0" dirty="0" smtClean="0"/>
                        <a:t> &amp;</a:t>
                      </a:r>
                      <a:r>
                        <a:rPr lang="en-US" dirty="0" smtClean="0"/>
                        <a:t> 6)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MS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Finish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Realidades</a:t>
                      </a:r>
                      <a:r>
                        <a:rPr lang="en-US" baseline="0" dirty="0" smtClean="0"/>
                        <a:t> 2 (Chapter 7,8 &amp; 9)</a:t>
                      </a:r>
                    </a:p>
                    <a:p>
                      <a:r>
                        <a:rPr lang="en-US" baseline="0" dirty="0" smtClean="0"/>
                        <a:t>National Spanish Examination Level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8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790" y="1270001"/>
            <a:ext cx="8228013" cy="1092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National Spanish Examination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1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What Happens in High School after 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Tal?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What Happens in High School after 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Tal?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3500" y="3746500"/>
            <a:ext cx="416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TESTIMONIALS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787400"/>
            <a:ext cx="8228013" cy="116840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Registration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MIDDLE SCHOOL TEAM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787400"/>
            <a:ext cx="8228013" cy="116840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Registration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400300"/>
            <a:ext cx="8228013" cy="197447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2400" b="1" dirty="0" smtClean="0">
                <a:ln/>
                <a:solidFill>
                  <a:srgbClr val="FFFFFF"/>
                </a:solidFill>
              </a:rPr>
              <a:t>-go to </a:t>
            </a:r>
            <a:r>
              <a:rPr lang="en-US" sz="2400" b="1" dirty="0">
                <a:ln/>
                <a:solidFill>
                  <a:schemeClr val="accent3"/>
                </a:solidFill>
                <a:hlinkClick r:id="rId2"/>
              </a:rPr>
              <a:t>www.quetalwayzata.org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algn="l"/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787400"/>
            <a:ext cx="8228013" cy="116840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Registration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400300"/>
            <a:ext cx="8228013" cy="19744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n/>
                <a:solidFill>
                  <a:srgbClr val="FFFFFF"/>
                </a:solidFill>
              </a:rPr>
              <a:t>-go to </a:t>
            </a:r>
            <a:r>
              <a:rPr lang="en-US" sz="2400" b="1" dirty="0">
                <a:ln/>
                <a:solidFill>
                  <a:schemeClr val="accent3"/>
                </a:solidFill>
                <a:hlinkClick r:id="rId3"/>
              </a:rPr>
              <a:t>www.quetalwayzata.org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algn="l"/>
            <a:r>
              <a:rPr lang="en-US" sz="2400" dirty="0" smtClean="0"/>
              <a:t>-Register your child filling the </a:t>
            </a:r>
            <a:r>
              <a:rPr lang="en-US" sz="2400" i="1" dirty="0" smtClean="0"/>
              <a:t>Student Registration Form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787400"/>
            <a:ext cx="8228013" cy="116840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Registration</a:t>
            </a: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400300"/>
            <a:ext cx="8228013" cy="19744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n/>
                <a:solidFill>
                  <a:srgbClr val="FFFFFF"/>
                </a:solidFill>
              </a:rPr>
              <a:t>-go to </a:t>
            </a:r>
            <a:r>
              <a:rPr lang="en-US" sz="2400" b="1" dirty="0">
                <a:ln/>
                <a:solidFill>
                  <a:schemeClr val="accent3"/>
                </a:solidFill>
                <a:hlinkClick r:id="rId3"/>
              </a:rPr>
              <a:t>www.quetalwayzata.org</a:t>
            </a:r>
            <a:endParaRPr lang="en-US" sz="2400" b="1" dirty="0">
              <a:ln/>
              <a:solidFill>
                <a:schemeClr val="accent3"/>
              </a:solidFill>
            </a:endParaRPr>
          </a:p>
          <a:p>
            <a:pPr algn="l"/>
            <a:r>
              <a:rPr lang="en-US" sz="2400" dirty="0" smtClean="0"/>
              <a:t>-Register your child filling the </a:t>
            </a:r>
            <a:r>
              <a:rPr lang="en-US" sz="2400" i="1" dirty="0" smtClean="0"/>
              <a:t>Student Registration Form</a:t>
            </a:r>
          </a:p>
          <a:p>
            <a:pPr algn="l"/>
            <a:r>
              <a:rPr lang="en-US" sz="2400" dirty="0" smtClean="0"/>
              <a:t>-Continue with “Smart Tuition”</a:t>
            </a:r>
          </a:p>
          <a:p>
            <a:pPr algn="l"/>
            <a:r>
              <a:rPr lang="en-US" sz="2400" dirty="0"/>
              <a:t>-MS tuition for 2014-2015: </a:t>
            </a:r>
            <a:r>
              <a:rPr lang="en-US" sz="2400"/>
              <a:t>$</a:t>
            </a:r>
            <a:r>
              <a:rPr lang="en-US" sz="2400" smtClean="0"/>
              <a:t>1130.</a:t>
            </a:r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1" y="1295401"/>
            <a:ext cx="8558212" cy="11303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GRACIAS POR VENIR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r>
              <a:rPr lang="en-US" sz="1800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(THANKS FOR COMING)</a:t>
            </a:r>
            <a:endParaRPr lang="en-US" sz="1800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298" y="3307976"/>
            <a:ext cx="8228013" cy="1066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-First 3 years: 2 times a week</a:t>
            </a:r>
          </a:p>
          <a:p>
            <a:pPr algn="l"/>
            <a:endParaRPr lang="en-US" sz="12800" dirty="0" smtClean="0"/>
          </a:p>
          <a:p>
            <a:pPr algn="l"/>
            <a:endParaRPr lang="en-US" sz="3200" dirty="0"/>
          </a:p>
          <a:p>
            <a:pPr algn="l"/>
            <a:endParaRPr lang="en-US" sz="3200" dirty="0" smtClean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298" y="3307976"/>
            <a:ext cx="8228013" cy="1066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/>
              <a:t>-First 3 years: 2 times a week</a:t>
            </a:r>
          </a:p>
          <a:p>
            <a:pPr algn="l"/>
            <a:r>
              <a:rPr lang="en-US" sz="12800" dirty="0" smtClean="0"/>
              <a:t>-Since 2011:</a:t>
            </a:r>
          </a:p>
          <a:p>
            <a:pPr algn="l"/>
            <a:r>
              <a:rPr lang="en-US" sz="12800" dirty="0"/>
              <a:t>	</a:t>
            </a:r>
            <a:r>
              <a:rPr lang="en-US" sz="12800" dirty="0" smtClean="0"/>
              <a:t>-2 </a:t>
            </a:r>
            <a:r>
              <a:rPr lang="en-US" sz="12800" dirty="0"/>
              <a:t>times a week plus </a:t>
            </a:r>
            <a:r>
              <a:rPr lang="en-US" sz="12800" u="sng" dirty="0"/>
              <a:t>1 </a:t>
            </a:r>
            <a:r>
              <a:rPr lang="en-US" sz="12800" u="sng" dirty="0" smtClean="0"/>
              <a:t>Lab</a:t>
            </a:r>
          </a:p>
          <a:p>
            <a:pPr algn="l"/>
            <a:r>
              <a:rPr lang="en-US" sz="12800" dirty="0"/>
              <a:t>	</a:t>
            </a:r>
            <a:r>
              <a:rPr lang="en-US" sz="12800" dirty="0" smtClean="0"/>
              <a:t>-Wayzata agreement</a:t>
            </a:r>
            <a:endParaRPr lang="en-US" sz="12800" dirty="0"/>
          </a:p>
          <a:p>
            <a:pPr algn="l"/>
            <a:endParaRPr lang="en-US" sz="3200" dirty="0"/>
          </a:p>
          <a:p>
            <a:pPr algn="l"/>
            <a:endParaRPr lang="en-US" sz="3200" dirty="0" smtClean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298" y="3307976"/>
            <a:ext cx="8228013" cy="1066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/>
              <a:t>-First 3 years: 2 times a week</a:t>
            </a:r>
          </a:p>
          <a:p>
            <a:pPr algn="l"/>
            <a:r>
              <a:rPr lang="en-US" sz="12800" dirty="0" smtClean="0"/>
              <a:t>-Since 2011:</a:t>
            </a:r>
          </a:p>
          <a:p>
            <a:pPr algn="l"/>
            <a:r>
              <a:rPr lang="en-US" sz="12800" dirty="0"/>
              <a:t>	</a:t>
            </a:r>
            <a:r>
              <a:rPr lang="en-US" sz="12800" dirty="0" smtClean="0"/>
              <a:t>-2 </a:t>
            </a:r>
            <a:r>
              <a:rPr lang="en-US" sz="12800" dirty="0"/>
              <a:t>times a week plus </a:t>
            </a:r>
            <a:r>
              <a:rPr lang="en-US" sz="12800" u="sng" dirty="0"/>
              <a:t>1 </a:t>
            </a:r>
            <a:r>
              <a:rPr lang="en-US" sz="12800" u="sng" dirty="0" smtClean="0"/>
              <a:t>Lab</a:t>
            </a:r>
          </a:p>
          <a:p>
            <a:pPr algn="l"/>
            <a:r>
              <a:rPr lang="en-US" sz="12800" dirty="0"/>
              <a:t>	</a:t>
            </a:r>
            <a:r>
              <a:rPr lang="en-US" sz="12800" dirty="0" smtClean="0"/>
              <a:t>-Wayzata agreement</a:t>
            </a:r>
          </a:p>
          <a:p>
            <a:pPr algn="l"/>
            <a:r>
              <a:rPr lang="en-US" sz="1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-2014-2015: 3 days a week (T-W-</a:t>
            </a:r>
            <a:r>
              <a:rPr lang="en-US" sz="128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Th</a:t>
            </a:r>
            <a:r>
              <a:rPr lang="en-US" sz="1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)</a:t>
            </a:r>
          </a:p>
          <a:p>
            <a:pPr algn="l"/>
            <a:endParaRPr lang="en-US" sz="12800" dirty="0"/>
          </a:p>
          <a:p>
            <a:pPr algn="l"/>
            <a:endParaRPr lang="en-US" sz="3200" dirty="0"/>
          </a:p>
          <a:p>
            <a:pPr algn="l"/>
            <a:endParaRPr lang="en-US" sz="3200" dirty="0" smtClean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4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860664"/>
              </p:ext>
            </p:extLst>
          </p:nvPr>
        </p:nvGraphicFramePr>
        <p:xfrm>
          <a:off x="226156" y="2628900"/>
          <a:ext cx="8714646" cy="2042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441"/>
                <a:gridCol w="1452441"/>
                <a:gridCol w="1452441"/>
                <a:gridCol w="1452441"/>
                <a:gridCol w="1452441"/>
                <a:gridCol w="1452441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6320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7:00-7:40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Spanish class at </a:t>
                      </a:r>
                      <a:r>
                        <a:rPr lang="en-US" sz="1400" dirty="0" err="1" smtClean="0"/>
                        <a:t>Que</a:t>
                      </a:r>
                      <a:r>
                        <a:rPr lang="en-US" sz="1400" dirty="0" smtClean="0"/>
                        <a:t> 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class at </a:t>
                      </a:r>
                      <a:r>
                        <a:rPr lang="en-US" sz="1400" dirty="0" err="1" smtClean="0"/>
                        <a:t>Que</a:t>
                      </a:r>
                      <a:r>
                        <a:rPr lang="en-US" sz="1400" dirty="0" smtClean="0"/>
                        <a:t> Tal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class at </a:t>
                      </a:r>
                      <a:r>
                        <a:rPr lang="en-US" sz="1400" dirty="0" err="1" smtClean="0"/>
                        <a:t>Que</a:t>
                      </a:r>
                      <a:r>
                        <a:rPr lang="en-US" sz="1400" dirty="0" smtClean="0"/>
                        <a:t> Tal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0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Study Hall</a:t>
                      </a:r>
                    </a:p>
                    <a:p>
                      <a:pPr algn="ctr"/>
                      <a:r>
                        <a:rPr lang="en-US" dirty="0" smtClean="0"/>
                        <a:t>at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Spanish written or on-line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written or on-line assignment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written or on-line assignment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written or on-line assignment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Spanish written or on-line assignment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5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GRADES</a:t>
            </a:r>
            <a:endParaRPr lang="en-US" sz="6000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How does </a:t>
            </a:r>
            <a:r>
              <a:rPr lang="en-US" dirty="0" err="1" smtClean="0">
                <a:solidFill>
                  <a:srgbClr val="FFFF00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  <a:t> Tal work in MS?</a:t>
            </a:r>
            <a:br>
              <a:rPr lang="en-US" dirty="0" smtClean="0">
                <a:solidFill>
                  <a:srgbClr val="FFFF00"/>
                </a:solidFill>
                <a:latin typeface="American Typewriter"/>
                <a:cs typeface="American Typewriter"/>
              </a:rPr>
            </a:br>
            <a:endParaRPr lang="en-US" dirty="0">
              <a:solidFill>
                <a:srgbClr val="FFFF00"/>
              </a:solidFill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3080124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GRADES</a:t>
            </a:r>
          </a:p>
          <a:p>
            <a:pPr algn="l"/>
            <a:r>
              <a:rPr lang="en-US" sz="3200" dirty="0" smtClean="0"/>
              <a:t>-QT submit the grade to the district. </a:t>
            </a:r>
          </a:p>
          <a:p>
            <a:endParaRPr lang="en-US" sz="6000" dirty="0"/>
          </a:p>
        </p:txBody>
      </p:sp>
      <p:pic>
        <p:nvPicPr>
          <p:cNvPr id="4" name="Picture 3" descr="logo 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92" y="5949109"/>
            <a:ext cx="3931594" cy="223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1814</TotalTime>
  <Words>988</Words>
  <Application>Microsoft Office PowerPoint</Application>
  <PresentationFormat>On-screen Show (4:3)</PresentationFormat>
  <Paragraphs>149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American Typewriter</vt:lpstr>
      <vt:lpstr>Calibri</vt:lpstr>
      <vt:lpstr>Calisto MT</vt:lpstr>
      <vt:lpstr>Wingdings</vt:lpstr>
      <vt:lpstr>Genesis</vt:lpstr>
      <vt:lpstr>BIENVENIDOS (WELCOME)</vt:lpstr>
      <vt:lpstr>MIDDLE SCHOOL TEAM</vt:lpstr>
      <vt:lpstr>How does Qué Tal work in MS? </vt:lpstr>
      <vt:lpstr>How does Qué Tal work in MS? </vt:lpstr>
      <vt:lpstr>How does Qué Tal work in MS? </vt:lpstr>
      <vt:lpstr>How does Qué Tal work in MS? </vt:lpstr>
      <vt:lpstr>How does Qué Tal work in MS? </vt:lpstr>
      <vt:lpstr>How does Qué Tal work in MS? </vt:lpstr>
      <vt:lpstr>How does Qué Tal work in MS? </vt:lpstr>
      <vt:lpstr>How does Qué Tal work in MS? </vt:lpstr>
      <vt:lpstr>How does Qué Tal work in MS? </vt:lpstr>
      <vt:lpstr>Our MS curriculum</vt:lpstr>
      <vt:lpstr>Our MS curriculum</vt:lpstr>
      <vt:lpstr>Our MS curriculum</vt:lpstr>
      <vt:lpstr>Our MS curriculum</vt:lpstr>
      <vt:lpstr>National Spanish Examination</vt:lpstr>
      <vt:lpstr>What Happens in High School after  Qué Tal?</vt:lpstr>
      <vt:lpstr>What Happens in High School after  Qué Tal?</vt:lpstr>
      <vt:lpstr>Registration</vt:lpstr>
      <vt:lpstr>Registration</vt:lpstr>
      <vt:lpstr>Registration</vt:lpstr>
      <vt:lpstr>Registration</vt:lpstr>
      <vt:lpstr>GRACIAS POR VENIR (THANKS FOR COMING)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(WELCOME)</dc:title>
  <dc:creator>Marcela Dalmazzo</dc:creator>
  <cp:lastModifiedBy>Christine Pesheck</cp:lastModifiedBy>
  <cp:revision>26</cp:revision>
  <dcterms:created xsi:type="dcterms:W3CDTF">2014-04-23T18:30:32Z</dcterms:created>
  <dcterms:modified xsi:type="dcterms:W3CDTF">2015-03-11T13:48:07Z</dcterms:modified>
</cp:coreProperties>
</file>